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audio1.bin" ContentType="audio/unknown"/>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0" r:id="rId3"/>
    <p:sldId id="270" r:id="rId4"/>
    <p:sldId id="261" r:id="rId5"/>
    <p:sldId id="262" r:id="rId6"/>
    <p:sldId id="276" r:id="rId7"/>
    <p:sldId id="263" r:id="rId8"/>
    <p:sldId id="264" r:id="rId9"/>
    <p:sldId id="277" r:id="rId10"/>
    <p:sldId id="272" r:id="rId11"/>
    <p:sldId id="258" r:id="rId12"/>
    <p:sldId id="268"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1" autoAdjust="0"/>
    <p:restoredTop sz="94660"/>
  </p:normalViewPr>
  <p:slideViewPr>
    <p:cSldViewPr>
      <p:cViewPr varScale="1">
        <p:scale>
          <a:sx n="60" d="100"/>
          <a:sy n="60" d="100"/>
        </p:scale>
        <p:origin x="-96"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655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35D5D762-C69A-464A-A109-8FD63950DA5F}" type="slidenum">
              <a:rPr lang="en-US"/>
              <a:pPr/>
              <a:t>‹#›</a:t>
            </a:fld>
            <a:endParaRPr lang="en-US"/>
          </a:p>
        </p:txBody>
      </p:sp>
    </p:spTree>
    <p:extLst>
      <p:ext uri="{BB962C8B-B14F-4D97-AF65-F5344CB8AC3E}">
        <p14:creationId xmlns:p14="http://schemas.microsoft.com/office/powerpoint/2010/main" val="3058482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09036-5D36-4D67-9678-6CEAAA99FA54}" type="slidenum">
              <a:rPr lang="en-US"/>
              <a:pPr/>
              <a:t>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A6E38-3074-4797-86A3-482EAE24FB8D}" type="slidenum">
              <a:rPr lang="en-US"/>
              <a:pPr/>
              <a:t>10</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0DF51-1C41-444F-B463-76F047E67367}" type="slidenum">
              <a:rPr lang="en-US"/>
              <a:pPr/>
              <a:t>11</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CD904-1D07-4BAD-9A96-845F43D96681}" type="slidenum">
              <a:rPr lang="en-US"/>
              <a:pPr/>
              <a:t>12</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80EC53-FA8C-4457-8557-95656E438609}" type="slidenum">
              <a:rPr lang="en-US"/>
              <a:pPr/>
              <a:t>2</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E2D28-5577-4440-ACA4-1A93FED91385}"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4A5E6-FED9-4EA9-BFA4-DC150187E801}" type="slidenum">
              <a:rPr lang="en-US"/>
              <a:pPr/>
              <a:t>4</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598E0-C66B-49AC-B7F4-182553B5DF2E}" type="slidenum">
              <a:rPr lang="en-US"/>
              <a:pPr/>
              <a:t>5</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58B27-E514-4A89-8788-FF52F473C8B0}" type="slidenum">
              <a:rPr lang="en-US"/>
              <a:pPr/>
              <a:t>6</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CDD-C18F-494C-8F42-9AEC1ED2E7EC}" type="slidenum">
              <a:rPr lang="en-US"/>
              <a:pPr/>
              <a:t>7</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7F0BF6-863D-4A9D-9C66-F7944707A9FE}" type="slidenum">
              <a:rPr lang="en-US"/>
              <a:pPr/>
              <a:t>8</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3F507-63EB-4121-B03C-EEBA40109DA1}" type="slidenum">
              <a:rPr lang="en-US"/>
              <a:pPr/>
              <a:t>9</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CC7E44-AF48-498E-A4C8-A37A6EDD763B}"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70DF05AF-30CE-43B7-9AF8-810AABE5D1DC}"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3F46791-6FF0-4817-84CD-14426120FB7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A08C6F5-FE71-4887-9E25-282093D80E53}" type="slidenum">
              <a:rPr lang="en-US" altLang="en-US" smtClean="0"/>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9E7B507-04B7-47F5-B594-A58DB04B4D3F}" type="slidenum">
              <a:rPr lang="en-US" altLang="en-US" smtClean="0"/>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C99286DA-A9AE-418B-891E-BC27D166A6D9}" type="slidenum">
              <a:rPr lang="en-US" altLang="en-US" smtClean="0"/>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17A4367B-8EBF-4C96-9B15-88E687D37FEA}"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78EA76A1-2678-4DD0-BB61-2694830257AD}" type="slidenum">
              <a:rPr lang="en-US" altLang="en-US" smtClean="0"/>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DBC18ECA-B3EA-481A-80A3-4C0ED10114AE}"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15C13864-AADE-4654-B291-9A5F4FFC94BC}"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7C94E4-1FE8-45BC-A522-63BFF4C488C4}" type="slidenum">
              <a:rPr lang="en-US" altLang="en-US" smtClean="0"/>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57C629-EA91-4F9E-9C05-FA17BCE0A8AE}"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audio" Target="../media/audio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id_287_3').doEvent('onMouseOv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subTitle" idx="1"/>
          </p:nvPr>
        </p:nvSpPr>
        <p:spPr/>
        <p:txBody>
          <a:bodyPr/>
          <a:lstStyle/>
          <a:p>
            <a:r>
              <a:rPr lang="en-US" altLang="en-US" sz="5400" dirty="0"/>
              <a:t>Possessive Adjectives</a:t>
            </a:r>
          </a:p>
        </p:txBody>
      </p:sp>
      <p:graphicFrame>
        <p:nvGraphicFramePr>
          <p:cNvPr id="42013" name="Group 29"/>
          <p:cNvGraphicFramePr>
            <a:graphicFrameLocks noGrp="1"/>
          </p:cNvGraphicFramePr>
          <p:nvPr/>
        </p:nvGraphicFramePr>
        <p:xfrm>
          <a:off x="0" y="0"/>
          <a:ext cx="208280" cy="1142047"/>
        </p:xfrm>
        <a:graphic>
          <a:graphicData uri="http://schemas.openxmlformats.org/drawingml/2006/table">
            <a:tbl>
              <a:tblPr/>
              <a:tblGrid>
                <a:gridCol w="208280"/>
              </a:tblGrid>
              <a:tr h="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cap="flat">
                      <a:noFill/>
                    </a:lnR>
                    <a:lnT cap="flat">
                      <a:noFill/>
                    </a:lnT>
                    <a:lnB>
                      <a:noFill/>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41999" name="Group 15"/>
          <p:cNvGraphicFramePr>
            <a:graphicFrameLocks noGrp="1"/>
          </p:cNvGraphicFramePr>
          <p:nvPr/>
        </p:nvGraphicFramePr>
        <p:xfrm>
          <a:off x="9525" y="517525"/>
          <a:ext cx="3195638" cy="503238"/>
        </p:xfrm>
        <a:graphic>
          <a:graphicData uri="http://schemas.openxmlformats.org/drawingml/2006/table">
            <a:tbl>
              <a:tblPr/>
              <a:tblGrid>
                <a:gridCol w="3195638"/>
              </a:tblGrid>
              <a:tr h="5032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r>
                        <a:rPr kumimoji="0" lang="en-US" sz="2700" b="0" i="0" u="none" strike="noStrike" cap="none" normalizeH="0" baseline="0" smtClean="0">
                          <a:ln>
                            <a:noFill/>
                          </a:ln>
                          <a:solidFill>
                            <a:schemeClr val="tx1"/>
                          </a:solidFill>
                          <a:effectLst/>
                          <a:latin typeface="Tahoma" pitchFamily="34" charset="0"/>
                          <a:cs typeface="Tahoma" pitchFamily="34" charset="0"/>
                        </a:rPr>
                        <a:t> </a:t>
                      </a:r>
                      <a:r>
                        <a:rPr kumimoji="0" lang="en-US" sz="800" b="0" i="0" u="none" strike="noStrike" cap="none" normalizeH="0" baseline="0" smtClean="0">
                          <a:ln>
                            <a:noFill/>
                          </a:ln>
                          <a:solidFill>
                            <a:schemeClr val="tx1"/>
                          </a:solidFill>
                          <a:effectLst/>
                          <a:latin typeface="Tahoma" pitchFamily="34" charset="0"/>
                          <a:cs typeface="Tahoma" pitchFamily="34" charset="0"/>
                        </a:rPr>
                        <a:t>                                                                                                                                      </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2" name="Title 1"/>
          <p:cNvSpPr>
            <a:spLocks noGrp="1"/>
          </p:cNvSpPr>
          <p:nvPr>
            <p:ph type="ctrTitle"/>
          </p:nvPr>
        </p:nvSpPr>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r>
              <a:rPr lang="en-US" altLang="en-US" sz="5400"/>
              <a:t>Mi prima es alta.</a:t>
            </a:r>
          </a:p>
          <a:p>
            <a:r>
              <a:rPr lang="en-US" altLang="en-US" sz="5400"/>
              <a:t>Todas mi</a:t>
            </a:r>
            <a:r>
              <a:rPr lang="en-US" altLang="en-US" sz="5400" u="sng"/>
              <a:t>s</a:t>
            </a:r>
            <a:r>
              <a:rPr lang="en-US" altLang="en-US" sz="5400"/>
              <a:t> prim</a:t>
            </a:r>
            <a:r>
              <a:rPr lang="en-US" altLang="en-US" sz="5400" u="sng"/>
              <a:t>as</a:t>
            </a:r>
            <a:r>
              <a:rPr lang="en-US" altLang="en-US" sz="5400"/>
              <a:t> son alt</a:t>
            </a:r>
            <a:r>
              <a:rPr lang="en-US" altLang="en-US" sz="5400" u="sng"/>
              <a:t>as</a:t>
            </a:r>
            <a:r>
              <a:rPr lang="en-US" altLang="en-US" sz="5400"/>
              <a:t>.</a:t>
            </a:r>
            <a:endParaRPr lang="en-US" altLang="en-US" sz="5400" b="1"/>
          </a:p>
          <a:p>
            <a:endParaRPr lang="en-US" altLang="en-US" sz="5400"/>
          </a:p>
        </p:txBody>
      </p:sp>
      <p:sp>
        <p:nvSpPr>
          <p:cNvPr id="57346"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Grp="1" noChangeArrowheads="1"/>
          </p:cNvSpPr>
          <p:nvPr>
            <p:ph idx="1"/>
          </p:nvPr>
        </p:nvSpPr>
        <p:spPr/>
        <p:txBody>
          <a:bodyPr/>
          <a:lstStyle/>
          <a:p>
            <a:r>
              <a:rPr lang="en-US" altLang="en-US" sz="4400"/>
              <a:t>In Spanish there are NO apostrophes.</a:t>
            </a:r>
          </a:p>
          <a:p>
            <a:r>
              <a:rPr lang="en-US" altLang="en-US" sz="4400"/>
              <a:t>You cannot say, for example, </a:t>
            </a:r>
          </a:p>
          <a:p>
            <a:pPr>
              <a:buFontTx/>
              <a:buNone/>
            </a:pPr>
            <a:r>
              <a:rPr lang="en-US" altLang="en-US" sz="4400"/>
              <a:t>  Jorge’s dog, </a:t>
            </a:r>
          </a:p>
          <a:p>
            <a:pPr>
              <a:buFontTx/>
              <a:buNone/>
            </a:pPr>
            <a:r>
              <a:rPr lang="en-US" altLang="en-US" sz="4400"/>
              <a:t>  (using an apostrophe)</a:t>
            </a:r>
          </a:p>
        </p:txBody>
      </p:sp>
      <p:sp>
        <p:nvSpPr>
          <p:cNvPr id="43010" name="Rectangle 1026"/>
          <p:cNvSpPr>
            <a:spLocks noGrp="1" noChangeArrowheads="1"/>
          </p:cNvSpPr>
          <p:nvPr>
            <p:ph type="title"/>
          </p:nvPr>
        </p:nvSpPr>
        <p:spPr>
          <a:xfrm>
            <a:off x="457200" y="652463"/>
            <a:ext cx="8305800" cy="1058862"/>
          </a:xfrm>
        </p:spPr>
        <p:txBody>
          <a:bodyPr/>
          <a:lstStyle/>
          <a:p>
            <a:r>
              <a:rPr lang="en-US" altLang="en-US" sz="5400"/>
              <a:t>Showing Possession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altLang="en-US" sz="4400"/>
              <a:t>You must say, </a:t>
            </a:r>
          </a:p>
          <a:p>
            <a:r>
              <a:rPr lang="en-US" altLang="en-US" sz="4400"/>
              <a:t>“The dog of Jorge,” only in Spanish.  Like this:</a:t>
            </a:r>
          </a:p>
          <a:p>
            <a:r>
              <a:rPr lang="en-US" altLang="en-US" sz="4400"/>
              <a:t>El perro de Jorge.</a:t>
            </a:r>
          </a:p>
          <a:p>
            <a:endParaRPr lang="en-US" altLang="en-US"/>
          </a:p>
        </p:txBody>
      </p:sp>
      <p:sp>
        <p:nvSpPr>
          <p:cNvPr id="53250" name="Rectangle 2"/>
          <p:cNvSpPr>
            <a:spLocks noGrp="1" noChangeArrowheads="1"/>
          </p:cNvSpPr>
          <p:nvPr>
            <p:ph type="title"/>
          </p:nvPr>
        </p:nvSpPr>
        <p:spPr>
          <a:xfrm>
            <a:off x="685800" y="652463"/>
            <a:ext cx="7772400" cy="1058862"/>
          </a:xfrm>
        </p:spPr>
        <p:txBody>
          <a:bodyPr/>
          <a:lstStyle/>
          <a:p>
            <a:r>
              <a:rPr lang="en-US" altLang="en-US" sz="5400"/>
              <a:t>Showing Posession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r>
              <a:rPr lang="en-US" altLang="en-US" sz="4400" b="1"/>
              <a:t>Adjectives DESCRIBE nouns, correct?</a:t>
            </a:r>
          </a:p>
          <a:p>
            <a:r>
              <a:rPr lang="en-US" altLang="en-US" sz="4400" b="1"/>
              <a:t>Well, they can also show possession.</a:t>
            </a:r>
          </a:p>
        </p:txBody>
      </p:sp>
      <p:sp>
        <p:nvSpPr>
          <p:cNvPr id="45058"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r>
              <a:rPr lang="en-US" altLang="en-US" sz="4400" b="1" dirty="0"/>
              <a:t>Here are the possessive adjectives in English:  my, your, his, </a:t>
            </a:r>
            <a:r>
              <a:rPr lang="en-US" altLang="en-US" sz="4400" b="1" dirty="0" smtClean="0"/>
              <a:t>her, </a:t>
            </a:r>
            <a:r>
              <a:rPr lang="en-US" altLang="en-US" sz="4400" b="1" dirty="0"/>
              <a:t>our, and their.</a:t>
            </a:r>
            <a:endParaRPr lang="en-US" altLang="en-US" dirty="0"/>
          </a:p>
        </p:txBody>
      </p:sp>
      <p:sp>
        <p:nvSpPr>
          <p:cNvPr id="55298" name="Rectangle 2"/>
          <p:cNvSpPr>
            <a:spLocks noGrp="1" noChangeArrowheads="1"/>
          </p:cNvSpPr>
          <p:nvPr>
            <p:ph type="title"/>
          </p:nvPr>
        </p:nvSpPr>
        <p:spPr>
          <a:xfrm>
            <a:off x="0" y="652463"/>
            <a:ext cx="9144000" cy="1058862"/>
          </a:xfrm>
        </p:spPr>
        <p:txBody>
          <a:bodyPr/>
          <a:lstStyle/>
          <a:p>
            <a:r>
              <a:rPr lang="en-US" altLang="en-US" sz="5400"/>
              <a:t>Possessive Adjectives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898525" y="587375"/>
            <a:ext cx="6604000" cy="1736725"/>
          </a:xfrm>
          <a:prstGeom prst="rect">
            <a:avLst/>
          </a:prstGeom>
          <a:noFill/>
          <a:ln w="9525">
            <a:noFill/>
            <a:miter lim="800000"/>
            <a:headEnd/>
            <a:tailEnd/>
          </a:ln>
          <a:effectLst/>
        </p:spPr>
        <p:txBody>
          <a:bodyPr wrap="none">
            <a:spAutoFit/>
          </a:bodyPr>
          <a:lstStyle/>
          <a:p>
            <a:r>
              <a:rPr lang="en-US" altLang="en-US" sz="5400" dirty="0"/>
              <a:t>Here are the possessive</a:t>
            </a:r>
          </a:p>
          <a:p>
            <a:r>
              <a:rPr lang="en-US" altLang="en-US" sz="5400" dirty="0"/>
              <a:t>adjectives in Spanish!</a:t>
            </a:r>
          </a:p>
        </p:txBody>
      </p:sp>
      <p:sp>
        <p:nvSpPr>
          <p:cNvPr id="46083" name="Line 3"/>
          <p:cNvSpPr>
            <a:spLocks noChangeShapeType="1"/>
          </p:cNvSpPr>
          <p:nvPr/>
        </p:nvSpPr>
        <p:spPr bwMode="auto">
          <a:xfrm>
            <a:off x="1905000" y="5791200"/>
            <a:ext cx="6400800" cy="0"/>
          </a:xfrm>
          <a:prstGeom prst="line">
            <a:avLst/>
          </a:prstGeom>
          <a:noFill/>
          <a:ln w="57150">
            <a:solidFill>
              <a:schemeClr val="tx1"/>
            </a:solidFill>
            <a:round/>
            <a:headEnd/>
            <a:tailEnd type="triangle" w="med" len="med"/>
          </a:ln>
          <a:effectLst/>
        </p:spPr>
        <p:txBody>
          <a:bodyPr wrap="none" anchor="ctr"/>
          <a:lstStyle/>
          <a:p>
            <a:endParaRPr lang="en-US"/>
          </a:p>
        </p:txBody>
      </p:sp>
      <p:sp>
        <p:nvSpPr>
          <p:cNvPr id="46084" name="Rectangle 4"/>
          <p:cNvSpPr>
            <a:spLocks noChangeArrowheads="1"/>
          </p:cNvSpPr>
          <p:nvPr/>
        </p:nvSpPr>
        <p:spPr bwMode="auto">
          <a:xfrm>
            <a:off x="685800" y="2590800"/>
            <a:ext cx="6972300" cy="1938992"/>
          </a:xfrm>
          <a:prstGeom prst="rect">
            <a:avLst/>
          </a:prstGeom>
          <a:noFill/>
          <a:ln w="9525">
            <a:noFill/>
            <a:miter lim="800000"/>
            <a:headEnd/>
            <a:tailEnd/>
          </a:ln>
          <a:effectLst/>
        </p:spPr>
        <p:txBody>
          <a:bodyPr anchor="ctr">
            <a:spAutoFit/>
          </a:bodyPr>
          <a:lstStyle/>
          <a:p>
            <a:r>
              <a:rPr lang="en-US" sz="3200" b="1" dirty="0">
                <a:solidFill>
                  <a:schemeClr val="accent5">
                    <a:lumMod val="75000"/>
                  </a:schemeClr>
                </a:solidFill>
              </a:rPr>
              <a:t>Possessive adjectives show ownership or relationships between people. </a:t>
            </a:r>
          </a:p>
          <a:p>
            <a:r>
              <a:rPr lang="en-US" sz="3200" b="1" dirty="0">
                <a:solidFill>
                  <a:schemeClr val="accent5">
                    <a:lumMod val="75000"/>
                  </a:schemeClr>
                </a:solidFill>
              </a:rPr>
              <a:t>They are placed before the noun</a:t>
            </a:r>
            <a:r>
              <a:rPr lang="en-US" sz="3200" dirty="0">
                <a:solidFill>
                  <a:schemeClr val="accent5">
                    <a:lumMod val="75000"/>
                  </a:schemeClr>
                </a:solidFill>
              </a:rPr>
              <a:t>. </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ox(out)">
                                      <p:cBhvr>
                                        <p:cTn id="7" dur="500"/>
                                        <p:tgtEl>
                                          <p:spTgt spid="4608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box(out)">
                                      <p:cBhvr>
                                        <p:cTn id="12" dur="500"/>
                                        <p:tgtEl>
                                          <p:spTgt spid="4608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6083"/>
                                        </p:tgtEl>
                                        <p:attrNameLst>
                                          <p:attrName>style.visibility</p:attrName>
                                        </p:attrNameLst>
                                      </p:cBhvr>
                                      <p:to>
                                        <p:strVal val="visible"/>
                                      </p:to>
                                    </p:set>
                                    <p:animEffect transition="in" filter="box(out)">
                                      <p:cBhvr>
                                        <p:cTn id="17" dur="500"/>
                                        <p:tgtEl>
                                          <p:spTgt spid="4608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P spid="4608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sz="half" idx="1"/>
          </p:nvPr>
        </p:nvSpPr>
        <p:spPr>
          <a:xfrm>
            <a:off x="381000" y="1600200"/>
            <a:ext cx="4191000" cy="4114800"/>
          </a:xfrm>
        </p:spPr>
        <p:txBody>
          <a:bodyPr>
            <a:normAutofit fontScale="92500" lnSpcReduction="10000"/>
          </a:bodyPr>
          <a:lstStyle/>
          <a:p>
            <a:pPr algn="ctr">
              <a:buFontTx/>
              <a:buNone/>
            </a:pPr>
            <a:r>
              <a:rPr lang="en-US" altLang="en-US" sz="3600" b="1" u="sng" dirty="0"/>
              <a:t>singular</a:t>
            </a:r>
            <a:endParaRPr lang="en-US" altLang="en-US" sz="3600" b="1" dirty="0"/>
          </a:p>
          <a:p>
            <a:pPr>
              <a:buFontTx/>
              <a:buNone/>
            </a:pPr>
            <a:r>
              <a:rPr lang="en-US" altLang="en-US" sz="3600" b="1" dirty="0"/>
              <a:t>mi / </a:t>
            </a:r>
            <a:r>
              <a:rPr lang="en-US" altLang="en-US" sz="3600" b="1" dirty="0" err="1"/>
              <a:t>mis</a:t>
            </a:r>
            <a:r>
              <a:rPr lang="en-US" altLang="en-US" sz="3600" b="1" dirty="0"/>
              <a:t>	(my)</a:t>
            </a:r>
          </a:p>
          <a:p>
            <a:pPr>
              <a:buFontTx/>
              <a:buNone/>
            </a:pPr>
            <a:endParaRPr lang="en-US" altLang="en-US" sz="3600" b="1" dirty="0"/>
          </a:p>
          <a:p>
            <a:pPr>
              <a:buFontTx/>
              <a:buNone/>
            </a:pPr>
            <a:r>
              <a:rPr lang="en-US" altLang="en-US" sz="3600" b="1" dirty="0" err="1"/>
              <a:t>tu</a:t>
            </a:r>
            <a:r>
              <a:rPr lang="en-US" altLang="en-US" sz="3600" b="1" dirty="0"/>
              <a:t> / </a:t>
            </a:r>
            <a:r>
              <a:rPr lang="en-US" altLang="en-US" sz="3600" b="1" dirty="0" err="1"/>
              <a:t>tus</a:t>
            </a:r>
            <a:r>
              <a:rPr lang="en-US" altLang="en-US" sz="3600" b="1" dirty="0"/>
              <a:t>	(your)</a:t>
            </a:r>
          </a:p>
          <a:p>
            <a:pPr>
              <a:buFontTx/>
              <a:buNone/>
            </a:pPr>
            <a:endParaRPr lang="en-US" altLang="en-US" sz="3600" b="1" dirty="0"/>
          </a:p>
          <a:p>
            <a:pPr>
              <a:buFontTx/>
              <a:buNone/>
            </a:pPr>
            <a:r>
              <a:rPr lang="en-US" altLang="en-US" sz="3600" b="1" dirty="0" err="1"/>
              <a:t>su</a:t>
            </a:r>
            <a:r>
              <a:rPr lang="en-US" altLang="en-US" sz="3600" b="1" dirty="0"/>
              <a:t> / </a:t>
            </a:r>
            <a:r>
              <a:rPr lang="en-US" altLang="en-US" sz="3600" b="1" dirty="0" err="1"/>
              <a:t>sus</a:t>
            </a:r>
            <a:r>
              <a:rPr lang="en-US" altLang="en-US" sz="3600" b="1" dirty="0"/>
              <a:t> (</a:t>
            </a:r>
            <a:r>
              <a:rPr lang="en-US" altLang="en-US" sz="3600" b="1" dirty="0" err="1"/>
              <a:t>his,her</a:t>
            </a:r>
            <a:r>
              <a:rPr lang="en-US" altLang="en-US" sz="3600" b="1" dirty="0"/>
              <a:t>)</a:t>
            </a:r>
          </a:p>
          <a:p>
            <a:pPr>
              <a:buFontTx/>
              <a:buNone/>
            </a:pPr>
            <a:r>
              <a:rPr lang="en-US" altLang="en-US" sz="3600" b="1" dirty="0"/>
              <a:t>          or (your </a:t>
            </a:r>
            <a:r>
              <a:rPr lang="en-US" altLang="en-US" sz="3600" b="1" dirty="0" smtClean="0"/>
              <a:t>formal.)</a:t>
            </a:r>
            <a:endParaRPr lang="en-US" altLang="en-US" b="1" dirty="0"/>
          </a:p>
        </p:txBody>
      </p:sp>
      <p:sp>
        <p:nvSpPr>
          <p:cNvPr id="47108" name="Rectangle 4"/>
          <p:cNvSpPr>
            <a:spLocks noGrp="1" noChangeArrowheads="1"/>
          </p:cNvSpPr>
          <p:nvPr>
            <p:ph sz="half" idx="2"/>
          </p:nvPr>
        </p:nvSpPr>
        <p:spPr>
          <a:xfrm>
            <a:off x="4343400" y="1600200"/>
            <a:ext cx="4495800" cy="4114800"/>
          </a:xfrm>
        </p:spPr>
        <p:txBody>
          <a:bodyPr>
            <a:normAutofit fontScale="92500" lnSpcReduction="10000"/>
          </a:bodyPr>
          <a:lstStyle/>
          <a:p>
            <a:pPr algn="ctr">
              <a:buFontTx/>
              <a:buNone/>
            </a:pPr>
            <a:r>
              <a:rPr lang="en-US" altLang="en-US" sz="3600" b="1" u="sng" dirty="0"/>
              <a:t>plural</a:t>
            </a:r>
            <a:endParaRPr lang="en-US" altLang="en-US" sz="3600" b="1" dirty="0"/>
          </a:p>
          <a:p>
            <a:pPr>
              <a:buFontTx/>
              <a:buNone/>
            </a:pPr>
            <a:r>
              <a:rPr lang="en-US" altLang="en-US" sz="3600" b="1" dirty="0" err="1"/>
              <a:t>nuestro</a:t>
            </a:r>
            <a:r>
              <a:rPr lang="en-US" altLang="en-US" sz="3600" b="1" dirty="0"/>
              <a:t> a, </a:t>
            </a:r>
            <a:r>
              <a:rPr lang="en-US" altLang="en-US" sz="3600" b="1" dirty="0" err="1"/>
              <a:t>os</a:t>
            </a:r>
            <a:r>
              <a:rPr lang="en-US" altLang="en-US" sz="3600" b="1" dirty="0"/>
              <a:t>, as              			(our)</a:t>
            </a:r>
          </a:p>
          <a:p>
            <a:pPr>
              <a:buFontTx/>
              <a:buNone/>
            </a:pPr>
            <a:endParaRPr lang="en-US" altLang="en-US" sz="3600" b="1" dirty="0"/>
          </a:p>
          <a:p>
            <a:pPr>
              <a:buFontTx/>
              <a:buNone/>
            </a:pPr>
            <a:endParaRPr lang="en-US" altLang="en-US" sz="3600" b="1" dirty="0"/>
          </a:p>
          <a:p>
            <a:pPr>
              <a:buFontTx/>
              <a:buNone/>
            </a:pPr>
            <a:r>
              <a:rPr lang="en-US" altLang="en-US" sz="3600" b="1" dirty="0" err="1"/>
              <a:t>su</a:t>
            </a:r>
            <a:r>
              <a:rPr lang="en-US" altLang="en-US" sz="3600" b="1" dirty="0"/>
              <a:t> / </a:t>
            </a:r>
            <a:r>
              <a:rPr lang="en-US" altLang="en-US" sz="3600" b="1" dirty="0" err="1"/>
              <a:t>sus</a:t>
            </a:r>
            <a:r>
              <a:rPr lang="en-US" altLang="en-US" sz="3600" b="1" dirty="0"/>
              <a:t>   (their)</a:t>
            </a:r>
          </a:p>
          <a:p>
            <a:pPr>
              <a:buFontTx/>
              <a:buNone/>
            </a:pPr>
            <a:r>
              <a:rPr lang="en-US" altLang="en-US" sz="3600" b="1" dirty="0"/>
              <a:t>            or (your </a:t>
            </a:r>
            <a:r>
              <a:rPr lang="en-US" altLang="en-US" sz="3600" b="1" dirty="0" smtClean="0"/>
              <a:t>formal.)</a:t>
            </a:r>
            <a:endParaRPr lang="en-US" altLang="en-US" dirty="0"/>
          </a:p>
        </p:txBody>
      </p:sp>
      <p:sp>
        <p:nvSpPr>
          <p:cNvPr id="47106" name="Rectangle 2"/>
          <p:cNvSpPr>
            <a:spLocks noGrp="1" noChangeArrowheads="1"/>
          </p:cNvSpPr>
          <p:nvPr>
            <p:ph type="title"/>
          </p:nvPr>
        </p:nvSpPr>
        <p:spPr>
          <a:xfrm>
            <a:off x="0" y="650875"/>
            <a:ext cx="9144000" cy="1058863"/>
          </a:xfrm>
        </p:spPr>
        <p:txBody>
          <a:bodyPr/>
          <a:lstStyle/>
          <a:p>
            <a:r>
              <a:rPr lang="en-US" altLang="en-US" sz="5400"/>
              <a:t>Posessive Adjectives</a:t>
            </a:r>
            <a:endParaRPr lang="en-US" altLang="en-US"/>
          </a:p>
        </p:txBody>
      </p:sp>
      <p:sp>
        <p:nvSpPr>
          <p:cNvPr id="47109" name="Line 5"/>
          <p:cNvSpPr>
            <a:spLocks noChangeShapeType="1"/>
          </p:cNvSpPr>
          <p:nvPr/>
        </p:nvSpPr>
        <p:spPr bwMode="auto">
          <a:xfrm>
            <a:off x="4343400" y="1828800"/>
            <a:ext cx="0" cy="42672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box(out)">
                                      <p:cBhvr>
                                        <p:cTn id="7" dur="500"/>
                                        <p:tgtEl>
                                          <p:spTgt spid="4710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685800" y="2438400"/>
            <a:ext cx="7772400" cy="3276600"/>
          </a:xfrm>
        </p:spPr>
        <p:txBody>
          <a:bodyPr/>
          <a:lstStyle/>
          <a:p>
            <a:pPr>
              <a:lnSpc>
                <a:spcPct val="90000"/>
              </a:lnSpc>
            </a:pPr>
            <a:r>
              <a:rPr lang="en-US" dirty="0" smtClean="0"/>
              <a:t> </a:t>
            </a:r>
            <a:r>
              <a:rPr lang="en-US" b="1" dirty="0" smtClean="0"/>
              <a:t>In </a:t>
            </a:r>
            <a:r>
              <a:rPr lang="en-US" b="1" dirty="0"/>
              <a:t>Spanish,</a:t>
            </a:r>
            <a:r>
              <a:rPr lang="en-US" dirty="0"/>
              <a:t> the possessive adjective </a:t>
            </a:r>
            <a:r>
              <a:rPr lang="en-US" b="1" dirty="0" err="1">
                <a:hlinkMouseOver r:id="rId3" action="ppaction://hlinkfile"/>
              </a:rPr>
              <a:t>su</a:t>
            </a:r>
            <a:r>
              <a:rPr lang="en-US" b="1" dirty="0"/>
              <a:t> </a:t>
            </a:r>
            <a:r>
              <a:rPr lang="en-US" dirty="0"/>
              <a:t>has many possible meanings </a:t>
            </a:r>
            <a:r>
              <a:rPr lang="en-US" i="1" dirty="0"/>
              <a:t>(his, her, its, your, their)</a:t>
            </a:r>
            <a:r>
              <a:rPr lang="en-US" dirty="0"/>
              <a:t>. Context usually makes the meaning clear.</a:t>
            </a:r>
          </a:p>
        </p:txBody>
      </p:sp>
      <p:sp>
        <p:nvSpPr>
          <p:cNvPr id="62466" name="Rectangle 2"/>
          <p:cNvSpPr>
            <a:spLocks noGrp="1" noChangeArrowheads="1"/>
          </p:cNvSpPr>
          <p:nvPr>
            <p:ph type="title"/>
          </p:nvPr>
        </p:nvSpPr>
        <p:spPr>
          <a:xfrm>
            <a:off x="609600" y="685800"/>
            <a:ext cx="7772400" cy="1800225"/>
          </a:xfrm>
        </p:spPr>
        <p:txBody>
          <a:bodyPr/>
          <a:lstStyle/>
          <a:p>
            <a:pPr algn="l"/>
            <a:r>
              <a:rPr lang="en-US" sz="2800" b="1" dirty="0"/>
              <a:t>In English,</a:t>
            </a:r>
            <a:r>
              <a:rPr lang="en-US" sz="2800" dirty="0"/>
              <a:t> the possessive adjectives </a:t>
            </a:r>
            <a:r>
              <a:rPr lang="en-US" sz="2800" i="1" dirty="0"/>
              <a:t>his, her,</a:t>
            </a:r>
            <a:r>
              <a:rPr lang="en-US" sz="2800" dirty="0"/>
              <a:t> and </a:t>
            </a:r>
            <a:r>
              <a:rPr lang="en-US" sz="2800" i="1" dirty="0"/>
              <a:t>their </a:t>
            </a:r>
            <a:r>
              <a:rPr lang="en-US" sz="2800" i="1" dirty="0" smtClean="0"/>
              <a:t> </a:t>
            </a:r>
            <a:r>
              <a:rPr lang="en-US" sz="2800" dirty="0" smtClean="0"/>
              <a:t>tell </a:t>
            </a:r>
            <a:r>
              <a:rPr lang="en-US" sz="2800" dirty="0"/>
              <a:t>whether something belongs to a male, a female, or more than one person.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1600200"/>
            <a:ext cx="8458200" cy="4114800"/>
          </a:xfrm>
        </p:spPr>
        <p:txBody>
          <a:bodyPr>
            <a:normAutofit fontScale="92500"/>
          </a:bodyPr>
          <a:lstStyle/>
          <a:p>
            <a:r>
              <a:rPr lang="en-US" altLang="en-US" sz="4000"/>
              <a:t>Some examples:</a:t>
            </a:r>
          </a:p>
          <a:p>
            <a:pPr>
              <a:buFontTx/>
              <a:buNone/>
            </a:pPr>
            <a:r>
              <a:rPr lang="en-US" altLang="en-US" sz="4000"/>
              <a:t>   </a:t>
            </a:r>
            <a:r>
              <a:rPr lang="en-US" altLang="en-US" sz="4000" b="1"/>
              <a:t>mi </a:t>
            </a:r>
            <a:r>
              <a:rPr lang="en-US" altLang="en-US" sz="4000"/>
              <a:t>hermano	      </a:t>
            </a:r>
            <a:r>
              <a:rPr lang="en-US" altLang="en-US" sz="4000" b="1"/>
              <a:t>mis</a:t>
            </a:r>
            <a:r>
              <a:rPr lang="en-US" altLang="en-US" sz="4000"/>
              <a:t> hermanos</a:t>
            </a:r>
          </a:p>
          <a:p>
            <a:pPr>
              <a:buFontTx/>
              <a:buNone/>
            </a:pPr>
            <a:r>
              <a:rPr lang="en-US" altLang="en-US" sz="4000"/>
              <a:t>   </a:t>
            </a:r>
            <a:r>
              <a:rPr lang="en-US" altLang="en-US" sz="4000" b="1"/>
              <a:t>tu</a:t>
            </a:r>
            <a:r>
              <a:rPr lang="en-US" altLang="en-US" sz="4000"/>
              <a:t> abuela		      </a:t>
            </a:r>
            <a:r>
              <a:rPr lang="en-US" altLang="en-US" sz="4000" b="1"/>
              <a:t>tus</a:t>
            </a:r>
            <a:r>
              <a:rPr lang="en-US" altLang="en-US" sz="4000"/>
              <a:t> abuelas</a:t>
            </a:r>
          </a:p>
          <a:p>
            <a:pPr>
              <a:buFontTx/>
              <a:buNone/>
            </a:pPr>
            <a:r>
              <a:rPr lang="en-US" altLang="en-US" sz="4000"/>
              <a:t>   </a:t>
            </a:r>
            <a:r>
              <a:rPr lang="en-US" altLang="en-US" sz="4000" b="1"/>
              <a:t>su</a:t>
            </a:r>
            <a:r>
              <a:rPr lang="en-US" altLang="en-US" sz="4000"/>
              <a:t> hijo			</a:t>
            </a:r>
            <a:r>
              <a:rPr lang="en-US" altLang="en-US" sz="4000" b="1"/>
              <a:t>sus</a:t>
            </a:r>
            <a:r>
              <a:rPr lang="en-US" altLang="en-US" sz="4000"/>
              <a:t> hijos</a:t>
            </a:r>
          </a:p>
          <a:p>
            <a:pPr>
              <a:buFontTx/>
              <a:buNone/>
            </a:pPr>
            <a:r>
              <a:rPr lang="en-US" altLang="en-US" sz="4000"/>
              <a:t>   </a:t>
            </a:r>
            <a:r>
              <a:rPr lang="en-US" altLang="en-US" sz="4000" b="1"/>
              <a:t>nuestro</a:t>
            </a:r>
            <a:r>
              <a:rPr lang="en-US" altLang="en-US" sz="4000"/>
              <a:t> tío		</a:t>
            </a:r>
            <a:r>
              <a:rPr lang="en-US" altLang="en-US" sz="4000" b="1"/>
              <a:t>nuestros </a:t>
            </a:r>
            <a:r>
              <a:rPr lang="en-US" altLang="en-US" sz="4000"/>
              <a:t>tíos</a:t>
            </a:r>
          </a:p>
          <a:p>
            <a:pPr>
              <a:buFontTx/>
              <a:buNone/>
            </a:pPr>
            <a:r>
              <a:rPr lang="en-US" altLang="en-US" sz="4000"/>
              <a:t>   </a:t>
            </a:r>
            <a:r>
              <a:rPr lang="en-US" altLang="en-US" sz="4000" b="1"/>
              <a:t>nuestra</a:t>
            </a:r>
            <a:r>
              <a:rPr lang="en-US" altLang="en-US" sz="4000"/>
              <a:t> tía		</a:t>
            </a:r>
            <a:r>
              <a:rPr lang="en-US" altLang="en-US" sz="4000" b="1"/>
              <a:t>nuestras</a:t>
            </a:r>
            <a:r>
              <a:rPr lang="en-US" altLang="en-US" sz="4000"/>
              <a:t> tías</a:t>
            </a:r>
            <a:endParaRPr lang="en-US" altLang="en-US"/>
          </a:p>
        </p:txBody>
      </p:sp>
      <p:sp>
        <p:nvSpPr>
          <p:cNvPr id="48130"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r>
              <a:rPr lang="en-US" altLang="en-US" b="1"/>
              <a:t>The possessive adjective must be singular if the noun is singular and plural if the noun is plural.</a:t>
            </a:r>
          </a:p>
          <a:p>
            <a:pPr>
              <a:buFontTx/>
              <a:buNone/>
            </a:pPr>
            <a:r>
              <a:rPr lang="en-US" altLang="en-US"/>
              <a:t>   </a:t>
            </a:r>
          </a:p>
        </p:txBody>
      </p:sp>
      <p:sp>
        <p:nvSpPr>
          <p:cNvPr id="49154"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graphicFrame>
        <p:nvGraphicFramePr>
          <p:cNvPr id="49182" name="Group 30"/>
          <p:cNvGraphicFramePr>
            <a:graphicFrameLocks noGrp="1"/>
          </p:cNvGraphicFramePr>
          <p:nvPr/>
        </p:nvGraphicFramePr>
        <p:xfrm>
          <a:off x="1066800" y="4191000"/>
          <a:ext cx="7239000" cy="1676400"/>
        </p:xfrm>
        <a:graphic>
          <a:graphicData uri="http://schemas.openxmlformats.org/drawingml/2006/table">
            <a:tbl>
              <a:tblPr/>
              <a:tblGrid>
                <a:gridCol w="7239000"/>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Helvetica"/>
                          <a:cs typeface="Tahoma" pitchFamily="34" charset="0"/>
                        </a:rPr>
                        <a:t>While possessive adjectives refer to the owner, </a:t>
                      </a:r>
                      <a:r>
                        <a:rPr kumimoji="0" lang="en-US" sz="2800" b="0" i="0" u="sng" strike="noStrike" cap="none" normalizeH="0" baseline="0" dirty="0" smtClean="0">
                          <a:ln>
                            <a:noFill/>
                          </a:ln>
                          <a:solidFill>
                            <a:schemeClr val="tx1"/>
                          </a:solidFill>
                          <a:effectLst/>
                          <a:latin typeface="Helvetica"/>
                          <a:cs typeface="Tahoma" pitchFamily="34" charset="0"/>
                        </a:rPr>
                        <a:t>their form agrees in gender and number with the noun</a:t>
                      </a:r>
                      <a:r>
                        <a:rPr kumimoji="0" lang="en-US" sz="2800" b="0" i="0" u="none" strike="noStrike" cap="none" normalizeH="0" baseline="0" dirty="0" smtClean="0">
                          <a:ln>
                            <a:noFill/>
                          </a:ln>
                          <a:solidFill>
                            <a:schemeClr val="tx1"/>
                          </a:solidFill>
                          <a:effectLst/>
                          <a:latin typeface="Helvetica"/>
                          <a:cs typeface="Tahoma" pitchFamily="34" charset="0"/>
                        </a:rPr>
                        <a:t> that comes after them.</a:t>
                      </a:r>
                      <a:r>
                        <a:rPr kumimoji="0" lang="en-US" sz="1000" b="0" i="0" u="none" strike="noStrike" cap="none" normalizeH="0" baseline="0" dirty="0" smtClean="0">
                          <a:ln>
                            <a:noFill/>
                          </a:ln>
                          <a:solidFill>
                            <a:schemeClr val="tx1"/>
                          </a:solidFill>
                          <a:effectLst/>
                          <a:latin typeface="Helvetica"/>
                          <a:cs typeface="Tahoma" pitchFamily="34" charset="0"/>
                        </a:rPr>
                        <a:t> </a:t>
                      </a: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49179" name="Group 27"/>
          <p:cNvGraphicFramePr>
            <a:graphicFrameLocks noGrp="1"/>
          </p:cNvGraphicFramePr>
          <p:nvPr/>
        </p:nvGraphicFramePr>
        <p:xfrm>
          <a:off x="2982913" y="3186113"/>
          <a:ext cx="3205480" cy="914400"/>
        </p:xfrm>
        <a:graphic>
          <a:graphicData uri="http://schemas.openxmlformats.org/drawingml/2006/table">
            <a:tbl>
              <a:tblPr/>
              <a:tblGrid>
                <a:gridCol w="208280"/>
                <a:gridCol w="2997200"/>
              </a:tblGrid>
              <a:tr h="1666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endParaRPr kumimoji="0" lang="en-US" b="0" i="0" u="none" strike="noStrike" cap="none" normalizeH="0" baseline="0" smtClean="0">
                        <a:ln>
                          <a:noFill/>
                        </a:ln>
                        <a:solidFill>
                          <a:schemeClr val="tx1"/>
                        </a:solidFill>
                        <a:effectLst/>
                        <a:latin typeface="Tahoma" pitchFamily="34" charset="0"/>
                        <a:cs typeface="Tahoma"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r>
                        <a:rPr kumimoji="0" lang="en-US" sz="5400" b="0" i="0" u="none" strike="noStrike" cap="none" normalizeH="0" baseline="0" smtClean="0">
                          <a:ln>
                            <a:noFill/>
                          </a:ln>
                          <a:solidFill>
                            <a:schemeClr val="tx1"/>
                          </a:solidFill>
                          <a:effectLst/>
                          <a:latin typeface="Tahoma" pitchFamily="34" charset="0"/>
                          <a:cs typeface="Tahoma" pitchFamily="34" charset="0"/>
                        </a:rPr>
                        <a:t> </a:t>
                      </a:r>
                      <a:r>
                        <a:rPr kumimoji="0" lang="en-US" sz="800" b="0" i="0" u="none" strike="noStrike" cap="none" normalizeH="0" baseline="0" smtClean="0">
                          <a:ln>
                            <a:noFill/>
                          </a:ln>
                          <a:solidFill>
                            <a:schemeClr val="tx1"/>
                          </a:solidFill>
                          <a:effectLst/>
                          <a:latin typeface="Tahoma" pitchFamily="34" charset="0"/>
                          <a:cs typeface="Tahoma" pitchFamily="34"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9167" name="Picture 15" descr="1"/>
          <p:cNvPicPr>
            <a:picLocks noChangeAspect="1" noChangeArrowheads="1"/>
          </p:cNvPicPr>
          <p:nvPr/>
        </p:nvPicPr>
        <p:blipFill>
          <a:blip r:embed="rId3"/>
          <a:srcRect/>
          <a:stretch>
            <a:fillRect/>
          </a:stretch>
        </p:blipFill>
        <p:spPr bwMode="auto">
          <a:xfrm>
            <a:off x="3105150" y="3232150"/>
            <a:ext cx="9525" cy="9525"/>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descr="A set of sentences that show agreement between possessive adjectives. The first sentence reads Martín vive con sus abuelos. An arrow starts at sus and goes to Martín (to show the person referred to) and an arrow starts at sus and goes to abuelos (to show the grammatical agreement with the masculine plural noun). The second sentence reads Carlos y yo vivimos con nuestra abuela. An arrow goes from nuestra to Carlos y yo (to show the people referred to) and an arrow goes from nuestra to abuela (to show the grammatical agreement with the feminine singular noun)."/>
          <p:cNvPicPr>
            <a:picLocks noGrp="1" noChangeAspect="1" noChangeArrowheads="1"/>
          </p:cNvPicPr>
          <p:nvPr>
            <p:ph idx="1"/>
          </p:nvPr>
        </p:nvPicPr>
        <p:blipFill>
          <a:blip r:embed="rId3" cstate="print"/>
          <a:stretch>
            <a:fillRect/>
          </a:stretch>
        </p:blipFill>
        <p:spPr>
          <a:xfrm>
            <a:off x="1905000" y="1905000"/>
            <a:ext cx="6286500" cy="2514600"/>
          </a:xfrm>
          <a:noFill/>
          <a:ln/>
        </p:spPr>
      </p:pic>
      <p:sp>
        <p:nvSpPr>
          <p:cNvPr id="63490" name="Rectangle 2"/>
          <p:cNvSpPr>
            <a:spLocks noGrp="1" noChangeArrowheads="1"/>
          </p:cNvSpPr>
          <p:nvPr>
            <p:ph type="title"/>
          </p:nvPr>
        </p:nvSpPr>
        <p:spPr/>
        <p:txBody>
          <a:bodyPr/>
          <a:lstStyle/>
          <a:p>
            <a:r>
              <a:rPr lang="en-US" dirty="0" smtClean="0"/>
              <a:t>Example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1423</TotalTime>
  <Words>248</Words>
  <Application>Microsoft Macintosh PowerPoint</Application>
  <PresentationFormat>On-screen Show (4:3)</PresentationFormat>
  <Paragraphs>65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PowerPoint Presentation</vt:lpstr>
      <vt:lpstr>Possessive Adjectives</vt:lpstr>
      <vt:lpstr>Possessive Adjectives</vt:lpstr>
      <vt:lpstr>PowerPoint Presentation</vt:lpstr>
      <vt:lpstr>Posessive Adjectives</vt:lpstr>
      <vt:lpstr>In English, the possessive adjectives his, her, and their  tell whether something belongs to a male, a female, or more than one person.</vt:lpstr>
      <vt:lpstr>Possessive Adjectives</vt:lpstr>
      <vt:lpstr>Possessive Adjectives</vt:lpstr>
      <vt:lpstr>Example</vt:lpstr>
      <vt:lpstr>Posessive Adjectives</vt:lpstr>
      <vt:lpstr>Showing Possession</vt:lpstr>
      <vt:lpstr>Showing Posession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Shirley</dc:creator>
  <cp:lastModifiedBy>Elvia Acosta</cp:lastModifiedBy>
  <cp:revision>24</cp:revision>
  <cp:lastPrinted>2009-04-22T19:24:48Z</cp:lastPrinted>
  <dcterms:created xsi:type="dcterms:W3CDTF">2000-05-23T01:15:34Z</dcterms:created>
  <dcterms:modified xsi:type="dcterms:W3CDTF">2015-11-08T04:08:22Z</dcterms:modified>
</cp:coreProperties>
</file>