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0" r:id="rId9"/>
    <p:sldId id="261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88" d="100"/>
          <a:sy n="88" d="100"/>
        </p:scale>
        <p:origin x="-776" y="-1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8/22/15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8/22/15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5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0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8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2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8/22/15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 xmlns:mv="urn:schemas-microsoft-com:mac:vml" xmlns:mc="http://schemas.openxmlformats.org/markup-compatibility/2006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cs typeface="Consolas"/>
              </a:rPr>
              <a:t>The  </a:t>
            </a:r>
            <a:r>
              <a:rPr lang="en-US" dirty="0">
                <a:solidFill>
                  <a:srgbClr val="FFFF00"/>
                </a:solidFill>
                <a:cs typeface="Consolas"/>
              </a:rPr>
              <a:t>Genius</a:t>
            </a:r>
            <a:r>
              <a:rPr lang="en-US" dirty="0">
                <a:cs typeface="Consolas"/>
              </a:rPr>
              <a:t>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/>
              <a:t>What will you become a genius at?</a:t>
            </a:r>
          </a:p>
        </p:txBody>
      </p:sp>
      <p:pic>
        <p:nvPicPr>
          <p:cNvPr id="4" name="Picture 3" descr="Glowing light bulb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406" y="393061"/>
            <a:ext cx="2974370" cy="32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onsolas"/>
              </a:rPr>
              <a:t>Working Through the GENIUS Process: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FF00"/>
              </a:solidFill>
              <a:latin typeface="Corbe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orbel"/>
              </a:rPr>
              <a:t>Gather </a:t>
            </a:r>
            <a:r>
              <a:rPr lang="en-US" dirty="0">
                <a:solidFill>
                  <a:srgbClr val="FFFFFF"/>
                </a:solidFill>
                <a:latin typeface="Corbel"/>
              </a:rPr>
              <a:t>topics of interest.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Corbel"/>
              </a:rPr>
              <a:t>Choose a topic that </a:t>
            </a:r>
            <a:r>
              <a:rPr lang="en-US" dirty="0">
                <a:solidFill>
                  <a:srgbClr val="FFFF00"/>
                </a:solidFill>
                <a:latin typeface="Corbel"/>
              </a:rPr>
              <a:t>Excites</a:t>
            </a:r>
            <a:r>
              <a:rPr lang="en-US" dirty="0">
                <a:solidFill>
                  <a:srgbClr val="FFFFFF"/>
                </a:solidFill>
                <a:latin typeface="Corbel"/>
              </a:rPr>
              <a:t> you.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orbel"/>
              </a:rPr>
              <a:t>Note</a:t>
            </a:r>
            <a:r>
              <a:rPr lang="en-US" dirty="0">
                <a:solidFill>
                  <a:srgbClr val="FFFFFF"/>
                </a:solidFill>
                <a:latin typeface="Corbel"/>
              </a:rPr>
              <a:t> down the information you find.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Corbel"/>
              </a:rPr>
              <a:t>Make </a:t>
            </a:r>
            <a:r>
              <a:rPr lang="en-US" dirty="0">
                <a:solidFill>
                  <a:srgbClr val="FFFF00"/>
                </a:solidFill>
                <a:latin typeface="Corbel"/>
              </a:rPr>
              <a:t>Information</a:t>
            </a:r>
            <a:r>
              <a:rPr lang="en-US" dirty="0">
                <a:solidFill>
                  <a:srgbClr val="FFFFFF"/>
                </a:solidFill>
                <a:latin typeface="Corbel"/>
              </a:rPr>
              <a:t> concise and summative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Corbel"/>
              </a:rPr>
              <a:t>Apply your knowledge in a </a:t>
            </a:r>
            <a:r>
              <a:rPr lang="en-US" dirty="0">
                <a:solidFill>
                  <a:srgbClr val="FFFF00"/>
                </a:solidFill>
                <a:latin typeface="Corbel"/>
              </a:rPr>
              <a:t>Useful</a:t>
            </a:r>
            <a:r>
              <a:rPr lang="en-US" dirty="0">
                <a:solidFill>
                  <a:srgbClr val="FFFFFF"/>
                </a:solidFill>
                <a:latin typeface="Corbel"/>
              </a:rPr>
              <a:t> manner.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orbel"/>
              </a:rPr>
              <a:t>Self-Reflect </a:t>
            </a:r>
            <a:r>
              <a:rPr lang="en-US" dirty="0">
                <a:solidFill>
                  <a:srgbClr val="FFFFFF"/>
                </a:solidFill>
                <a:latin typeface="Corbel"/>
              </a:rPr>
              <a:t>on what you have </a:t>
            </a:r>
            <a:r>
              <a:rPr lang="en-US" dirty="0" smtClean="0">
                <a:solidFill>
                  <a:srgbClr val="FFFFFF"/>
                </a:solidFill>
                <a:latin typeface="Corbel"/>
              </a:rPr>
              <a:t>learned</a:t>
            </a:r>
            <a:endParaRPr lang="en-US" dirty="0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2" name="Picture 1" descr="Businessman with bright id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377" y="2358298"/>
            <a:ext cx="3022272" cy="31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cs typeface="Consolas"/>
              </a:rPr>
              <a:t>Gather</a:t>
            </a:r>
            <a:r>
              <a:rPr lang="en-US" dirty="0">
                <a:cs typeface="Consolas"/>
              </a:rPr>
              <a:t> Topics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107" y="2478002"/>
            <a:ext cx="6264275" cy="32090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Understand what needs to be completed.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- Identify key words.</a:t>
            </a:r>
          </a:p>
          <a:p>
            <a:pPr marL="0" indent="0">
              <a:buNone/>
            </a:pPr>
            <a:r>
              <a:rPr lang="en-US" dirty="0"/>
              <a:t>Brainstorm topics of interest.</a:t>
            </a:r>
          </a:p>
          <a:p>
            <a:pPr marL="0" indent="0">
              <a:buNone/>
            </a:pPr>
            <a:r>
              <a:rPr lang="en-US" dirty="0"/>
              <a:t>Share ideas with others.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What is of interest to your audience?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22" y="2451213"/>
            <a:ext cx="3875750" cy="33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25" y="772555"/>
            <a:ext cx="9143998" cy="102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orbel" charset="0"/>
              </a:rPr>
              <a:t>Choose a Topic that 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Excites</a:t>
            </a:r>
            <a:r>
              <a:rPr lang="en-US" dirty="0">
                <a:latin typeface="Corbel" charset="0"/>
              </a:rPr>
              <a:t> You</a:t>
            </a:r>
            <a:br>
              <a:rPr lang="en-US" dirty="0">
                <a:latin typeface="Corbel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27454" y="1687724"/>
            <a:ext cx="4419599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Choose ONE of these topics to focus 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Create an open question about this topic.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Brainstorm / discuss where you will find resources on this topic.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13" y="2571763"/>
            <a:ext cx="4338379" cy="32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cs typeface="Consolas"/>
              </a:rPr>
              <a:t>Note</a:t>
            </a:r>
            <a:r>
              <a:rPr lang="en-US" dirty="0">
                <a:cs typeface="Consolas"/>
              </a:rPr>
              <a:t> </a:t>
            </a:r>
            <a:r>
              <a:rPr lang="en-US" dirty="0" smtClean="0">
                <a:cs typeface="Consolas"/>
              </a:rPr>
              <a:t>the </a:t>
            </a:r>
            <a:r>
              <a:rPr lang="en-US" dirty="0">
                <a:cs typeface="Consolas"/>
              </a:rPr>
              <a:t>Information You Find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73877" y="1902037"/>
            <a:ext cx="4419598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Prioritize forms of research</a:t>
            </a:r>
          </a:p>
          <a:p>
            <a:r>
              <a:rPr lang="en-US" dirty="0"/>
              <a:t>Include no, low and high tech resources</a:t>
            </a:r>
          </a:p>
          <a:p>
            <a:r>
              <a:rPr lang="en-US" dirty="0"/>
              <a:t>Filter through the information and make smart notes</a:t>
            </a:r>
          </a:p>
          <a:p>
            <a:r>
              <a:rPr lang="en-US" dirty="0"/>
              <a:t>Question and reference all resources</a:t>
            </a:r>
          </a:p>
          <a:p>
            <a:r>
              <a:rPr lang="en-US" dirty="0" smtClean="0"/>
              <a:t>Take notes </a:t>
            </a:r>
            <a:r>
              <a:rPr lang="en-US" dirty="0" smtClean="0"/>
              <a:t>using</a:t>
            </a:r>
            <a:r>
              <a:rPr lang="en-US" dirty="0" smtClean="0"/>
              <a:t> </a:t>
            </a:r>
            <a:r>
              <a:rPr lang="en-US" dirty="0"/>
              <a:t>key words and </a:t>
            </a:r>
            <a:r>
              <a:rPr lang="en-US" dirty="0" smtClean="0"/>
              <a:t>your </a:t>
            </a:r>
            <a:r>
              <a:rPr lang="en-US" dirty="0"/>
              <a:t>own language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- What knowledge are YOU taking from this resource?</a:t>
            </a:r>
          </a:p>
        </p:txBody>
      </p:sp>
      <p:pic>
        <p:nvPicPr>
          <p:cNvPr id="4" name="Picture 3" descr="Trailer of education and learn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95" y="2186805"/>
            <a:ext cx="4164068" cy="35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onsolas"/>
              </a:rPr>
              <a:t>Make </a:t>
            </a:r>
            <a:r>
              <a:rPr lang="en-US">
                <a:solidFill>
                  <a:srgbClr val="FFFF00"/>
                </a:solidFill>
                <a:cs typeface="Consolas"/>
              </a:rPr>
              <a:t>Information</a:t>
            </a:r>
            <a:r>
              <a:rPr lang="en-US">
                <a:cs typeface="Consolas"/>
              </a:rPr>
              <a:t> Concise and Summative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5384615" cy="4267200"/>
          </a:xfrm>
        </p:spPr>
        <p:txBody>
          <a:bodyPr/>
          <a:lstStyle/>
          <a:p>
            <a:r>
              <a:rPr lang="en-US" dirty="0"/>
              <a:t>Arrange your information in an organized manner</a:t>
            </a:r>
          </a:p>
          <a:p>
            <a:r>
              <a:rPr lang="en-US" dirty="0"/>
              <a:t>Summarize key points</a:t>
            </a:r>
          </a:p>
          <a:p>
            <a:r>
              <a:rPr lang="en-US" dirty="0"/>
              <a:t>Work independently to arrange your research</a:t>
            </a:r>
          </a:p>
          <a:p>
            <a:r>
              <a:rPr lang="en-US" dirty="0"/>
              <a:t>Work collaboratively focusing on </a:t>
            </a:r>
            <a:r>
              <a:rPr lang="en-US" smtClean="0"/>
              <a:t>research that  </a:t>
            </a:r>
            <a:r>
              <a:rPr lang="en-US" dirty="0"/>
              <a:t>is valid and relevant</a:t>
            </a:r>
          </a:p>
          <a:p>
            <a:r>
              <a:rPr lang="en-US" dirty="0"/>
              <a:t>Record all references in an appropriate manner</a:t>
            </a:r>
          </a:p>
        </p:txBody>
      </p:sp>
      <p:pic>
        <p:nvPicPr>
          <p:cNvPr id="6" name="Picture 5" descr="question mar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321" y="2518185"/>
            <a:ext cx="2860940" cy="27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cs typeface="Consolas"/>
              </a:rPr>
              <a:t>Apply Your Knowledge in a </a:t>
            </a:r>
            <a:r>
              <a:rPr lang="en-US">
                <a:solidFill>
                  <a:srgbClr val="FFFF00"/>
                </a:solidFill>
                <a:cs typeface="Consolas"/>
              </a:rPr>
              <a:t>Useful</a:t>
            </a:r>
            <a:r>
              <a:rPr lang="en-US">
                <a:cs typeface="Consolas"/>
              </a:rPr>
              <a:t> Manner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69" y="2397634"/>
            <a:ext cx="6210283" cy="32353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FFFFF"/>
                </a:solidFill>
                <a:latin typeface="Corbel"/>
              </a:rPr>
              <a:t>Put all of your new found knowledge together.</a:t>
            </a:r>
          </a:p>
          <a:p>
            <a:pPr marL="0" indent="0" algn="ctr">
              <a:buNone/>
            </a:pPr>
            <a:r>
              <a:rPr lang="en-US">
                <a:solidFill>
                  <a:srgbClr val="FFFFFF"/>
                </a:solidFill>
                <a:latin typeface="Corbel"/>
              </a:rPr>
              <a:t>Answer your original question fully.</a:t>
            </a:r>
          </a:p>
          <a:p>
            <a:pPr marL="0" indent="0" algn="ctr">
              <a:buNone/>
            </a:pPr>
            <a:r>
              <a:rPr lang="en-US">
                <a:solidFill>
                  <a:srgbClr val="FFFFFF"/>
                </a:solidFill>
                <a:latin typeface="Corbel"/>
              </a:rPr>
              <a:t>Create a 'product' to share.</a:t>
            </a:r>
          </a:p>
          <a:p>
            <a:pPr marL="0" indent="0" algn="ctr">
              <a:buNone/>
            </a:pPr>
            <a:endParaRPr lang="en-US">
              <a:solidFill>
                <a:srgbClr val="FFFFFF"/>
              </a:solidFill>
              <a:latin typeface="Corbel"/>
            </a:endParaRPr>
          </a:p>
          <a:p>
            <a:pPr marL="0" indent="0" algn="ctr">
              <a:buNone/>
            </a:pPr>
            <a:r>
              <a:rPr lang="en-US">
                <a:solidFill>
                  <a:srgbClr val="FFFFFF"/>
                </a:solidFill>
                <a:latin typeface="Consolas"/>
                <a:cs typeface="Consolas"/>
              </a:rPr>
              <a:t>How are you going to share </a:t>
            </a:r>
            <a:br>
              <a:rPr lang="en-US">
                <a:solidFill>
                  <a:srgbClr val="FFFFFF"/>
                </a:solidFill>
                <a:latin typeface="Consolas"/>
                <a:cs typeface="Consolas"/>
              </a:rPr>
            </a:br>
            <a:r>
              <a:rPr lang="en-US">
                <a:solidFill>
                  <a:srgbClr val="FFFFFF"/>
                </a:solidFill>
                <a:latin typeface="Consolas"/>
                <a:cs typeface="Consolas"/>
              </a:rPr>
              <a:t>that you are a </a:t>
            </a:r>
            <a:br>
              <a:rPr lang="en-US">
                <a:solidFill>
                  <a:srgbClr val="FFFFFF"/>
                </a:solidFill>
                <a:latin typeface="Consolas"/>
                <a:cs typeface="Consolas"/>
              </a:rPr>
            </a:br>
            <a:r>
              <a:rPr lang="en-US" u="sng">
                <a:solidFill>
                  <a:srgbClr val="FFFFFF"/>
                </a:solidFill>
                <a:latin typeface="Consolas"/>
                <a:cs typeface="Consolas"/>
              </a:rPr>
              <a:t>genius</a:t>
            </a:r>
            <a:r>
              <a:rPr lang="en-US">
                <a:solidFill>
                  <a:srgbClr val="FFFFFF"/>
                </a:solidFill>
                <a:latin typeface="Consolas"/>
                <a:cs typeface="Consolas"/>
              </a:rPr>
              <a:t> in this topic?</a:t>
            </a:r>
            <a:br>
              <a:rPr lang="en-US">
                <a:solidFill>
                  <a:srgbClr val="FFFFFF"/>
                </a:solidFill>
                <a:latin typeface="Consolas"/>
                <a:cs typeface="Consolas"/>
              </a:rPr>
            </a:br>
            <a:endParaRPr lang="en-US">
              <a:solidFill>
                <a:srgbClr val="FFFFFF"/>
              </a:solidFill>
              <a:latin typeface="Consolas"/>
              <a:cs typeface="Consolas"/>
            </a:endParaRPr>
          </a:p>
        </p:txBody>
      </p:sp>
      <p:pic>
        <p:nvPicPr>
          <p:cNvPr id="4" name="Picture 3" descr="An owl reading a boo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3" y="1982788"/>
            <a:ext cx="3671374" cy="38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cs typeface="Consolas"/>
              </a:rPr>
              <a:t>Self-Reflect</a:t>
            </a:r>
            <a:r>
              <a:rPr lang="en-US" dirty="0">
                <a:cs typeface="Consolas"/>
              </a:rPr>
              <a:t> On What You Have </a:t>
            </a:r>
            <a:r>
              <a:rPr lang="en-US" dirty="0" smtClean="0">
                <a:cs typeface="Consolas"/>
              </a:rPr>
              <a:t>Learned</a:t>
            </a:r>
            <a:endParaRPr lang="en-US" dirty="0">
              <a:cs typeface="Consola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988" y="1895178"/>
            <a:ext cx="4416425" cy="4277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Reflect on what you created.</a:t>
            </a:r>
          </a:p>
          <a:p>
            <a:pPr marL="0" indent="0">
              <a:buNone/>
            </a:pPr>
            <a:r>
              <a:rPr lang="en-US" dirty="0"/>
              <a:t>Reflect on the process you took.</a:t>
            </a:r>
          </a:p>
          <a:p>
            <a:r>
              <a:rPr lang="en-US" i="1" dirty="0"/>
              <a:t>What did you learn?</a:t>
            </a:r>
          </a:p>
          <a:p>
            <a:r>
              <a:rPr lang="en-US" i="1" dirty="0"/>
              <a:t>How was it </a:t>
            </a:r>
            <a:r>
              <a:rPr lang="en-US" i="1" dirty="0" smtClean="0"/>
              <a:t>learned?</a:t>
            </a:r>
            <a:endParaRPr lang="en-US" i="1" dirty="0"/>
          </a:p>
          <a:p>
            <a:r>
              <a:rPr lang="en-US" i="1" dirty="0"/>
              <a:t>What worked?</a:t>
            </a:r>
          </a:p>
          <a:p>
            <a:r>
              <a:rPr lang="en-US" i="1" dirty="0"/>
              <a:t>What did not work?</a:t>
            </a:r>
          </a:p>
          <a:p>
            <a:r>
              <a:rPr lang="en-US" i="1" dirty="0"/>
              <a:t>How could you make it better next time?</a:t>
            </a:r>
          </a:p>
          <a:p>
            <a:pPr marL="0" indent="0">
              <a:buNone/>
            </a:pPr>
            <a:r>
              <a:rPr lang="en-US" dirty="0"/>
              <a:t>Act on your reflections.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2170113"/>
            <a:ext cx="3907695" cy="38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>
                <a:cs typeface="Consolas"/>
              </a:rPr>
              <a:t>The </a:t>
            </a:r>
            <a:r>
              <a:rPr lang="en-US" sz="5400" dirty="0">
                <a:solidFill>
                  <a:srgbClr val="FFFF00"/>
                </a:solidFill>
                <a:cs typeface="Consolas"/>
              </a:rPr>
              <a:t>Genius</a:t>
            </a:r>
            <a:r>
              <a:rPr lang="en-US" dirty="0">
                <a:cs typeface="Consolas"/>
              </a:rPr>
              <a:t> </a:t>
            </a:r>
            <a:r>
              <a:rPr lang="en-US" sz="5400" dirty="0">
                <a:cs typeface="Consolas"/>
              </a:rPr>
              <a:t>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Corbel"/>
              </a:rPr>
              <a:t>You are now ready to begin your Genius Project.</a:t>
            </a:r>
          </a:p>
          <a:p>
            <a:pPr algn="ctr"/>
            <a:endParaRPr lang="en-US">
              <a:solidFill>
                <a:srgbClr val="FFFFFF"/>
              </a:solidFill>
              <a:latin typeface="Corbel"/>
            </a:endParaRPr>
          </a:p>
          <a:p>
            <a:pPr algn="ctr"/>
            <a:r>
              <a:rPr lang="en-US">
                <a:solidFill>
                  <a:srgbClr val="FFFFFF"/>
                </a:solidFill>
                <a:latin typeface="Corbel"/>
              </a:rPr>
              <a:t>Best of luck!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291" y="254509"/>
            <a:ext cx="2823744" cy="34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295</Words>
  <Application>Microsoft Macintosh PowerPoint</Application>
  <PresentationFormat>Custom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Chalkboard 16x9</vt:lpstr>
      <vt:lpstr>The  Genius Project</vt:lpstr>
      <vt:lpstr>Working Through the GENIUS Process:</vt:lpstr>
      <vt:lpstr>Gather Topics of Interest</vt:lpstr>
      <vt:lpstr>Choose a Topic that Excites You </vt:lpstr>
      <vt:lpstr>Note the Information You Find</vt:lpstr>
      <vt:lpstr>Make Information Concise and Summative</vt:lpstr>
      <vt:lpstr>Apply Your Knowledge in a Useful Manner</vt:lpstr>
      <vt:lpstr>Self-Reflect On What You Have Learned</vt:lpstr>
      <vt:lpstr>The Genius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Wendy Heffler</cp:lastModifiedBy>
  <cp:revision>13</cp:revision>
  <dcterms:created xsi:type="dcterms:W3CDTF">2015-08-16T12:52:06Z</dcterms:created>
  <dcterms:modified xsi:type="dcterms:W3CDTF">2015-08-23T02:02:52Z</dcterms:modified>
</cp:coreProperties>
</file>